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EC3884-BE1E-4499-9B12-A8AACAF1723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3F28A840-4E01-4796-815F-39F6701C0DC6}">
      <dgm:prSet phldrT="[Texte]"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fr-FR" sz="2400" b="1" dirty="0" smtClean="0"/>
            <a:t>la  communication  digitale (réseaux sociaux , page  officielle) , une  communication  en direction  des </a:t>
          </a:r>
          <a:r>
            <a:rPr lang="fr-FR" sz="2400" b="1" dirty="0" err="1" smtClean="0"/>
            <a:t>cleints</a:t>
          </a:r>
          <a:r>
            <a:rPr lang="fr-FR" sz="2400" b="1" dirty="0" smtClean="0"/>
            <a:t> </a:t>
          </a:r>
          <a:endParaRPr lang="fr-FR" sz="2400" b="1" dirty="0"/>
        </a:p>
      </dgm:t>
    </dgm:pt>
    <dgm:pt modelId="{CB3B80C2-D8B3-4ADA-A584-D08583A067A0}" type="parTrans" cxnId="{B7CF9FF0-53EA-42BE-8488-C08F79D8F8CE}">
      <dgm:prSet/>
      <dgm:spPr/>
      <dgm:t>
        <a:bodyPr/>
        <a:lstStyle/>
        <a:p>
          <a:endParaRPr lang="fr-FR"/>
        </a:p>
      </dgm:t>
    </dgm:pt>
    <dgm:pt modelId="{D42C6898-B374-40A7-95F0-AFFF3E3F4C32}" type="sibTrans" cxnId="{B7CF9FF0-53EA-42BE-8488-C08F79D8F8CE}">
      <dgm:prSet/>
      <dgm:spPr/>
      <dgm:t>
        <a:bodyPr/>
        <a:lstStyle/>
        <a:p>
          <a:endParaRPr lang="fr-FR"/>
        </a:p>
      </dgm:t>
    </dgm:pt>
    <dgm:pt modelId="{3AB24DE2-6B0A-4E06-AC82-25FB6322AD7C}">
      <dgm:prSet phldrT="[Texte]"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fr-FR" sz="2400" dirty="0" smtClean="0"/>
            <a:t>Communication  externe </a:t>
          </a:r>
          <a:r>
            <a:rPr lang="fr-FR" sz="2400" b="1" dirty="0" smtClean="0"/>
            <a:t>à travers  vos relations publics  </a:t>
          </a:r>
          <a:endParaRPr lang="fr-FR" sz="2400" dirty="0"/>
        </a:p>
      </dgm:t>
    </dgm:pt>
    <dgm:pt modelId="{6033B9C5-8033-4E09-AD39-4F678C547670}" type="parTrans" cxnId="{84C23F99-ACE8-4210-BBA1-EB9C04F61363}">
      <dgm:prSet/>
      <dgm:spPr/>
      <dgm:t>
        <a:bodyPr/>
        <a:lstStyle/>
        <a:p>
          <a:endParaRPr lang="fr-FR"/>
        </a:p>
      </dgm:t>
    </dgm:pt>
    <dgm:pt modelId="{746D5615-5A88-413C-9EA8-302F983AAA16}" type="sibTrans" cxnId="{84C23F99-ACE8-4210-BBA1-EB9C04F61363}">
      <dgm:prSet/>
      <dgm:spPr/>
      <dgm:t>
        <a:bodyPr/>
        <a:lstStyle/>
        <a:p>
          <a:endParaRPr lang="fr-FR"/>
        </a:p>
      </dgm:t>
    </dgm:pt>
    <dgm:pt modelId="{92E079B5-8BC4-4A6F-9011-40A791D157BA}">
      <dgm:prSet phldrT="[Texte]" custT="1">
        <dgm:style>
          <a:lnRef idx="1">
            <a:schemeClr val="accent4"/>
          </a:lnRef>
          <a:fillRef idx="3">
            <a:schemeClr val="accent4"/>
          </a:fillRef>
          <a:effectRef idx="2">
            <a:schemeClr val="accent4"/>
          </a:effectRef>
          <a:fontRef idx="minor">
            <a:schemeClr val="lt1"/>
          </a:fontRef>
        </dgm:style>
      </dgm:prSet>
      <dgm:spPr/>
      <dgm:t>
        <a:bodyPr/>
        <a:lstStyle/>
        <a:p>
          <a:r>
            <a:rPr lang="fr-FR" sz="2400" dirty="0" smtClean="0"/>
            <a:t>La  communication événementielle : ( participation au salon , exposition , promotion de  de vente )</a:t>
          </a:r>
        </a:p>
        <a:p>
          <a:endParaRPr lang="fr-FR" sz="1500" dirty="0"/>
        </a:p>
      </dgm:t>
    </dgm:pt>
    <dgm:pt modelId="{FD0A866B-5A76-400C-9B31-6DA47CA3128D}" type="parTrans" cxnId="{E0613756-0F40-442A-A8ED-B8BF2161754E}">
      <dgm:prSet/>
      <dgm:spPr/>
      <dgm:t>
        <a:bodyPr/>
        <a:lstStyle/>
        <a:p>
          <a:endParaRPr lang="fr-FR"/>
        </a:p>
      </dgm:t>
    </dgm:pt>
    <dgm:pt modelId="{B2AC053D-6448-432A-ADB6-F5E587AD9C02}" type="sibTrans" cxnId="{E0613756-0F40-442A-A8ED-B8BF2161754E}">
      <dgm:prSet/>
      <dgm:spPr/>
      <dgm:t>
        <a:bodyPr/>
        <a:lstStyle/>
        <a:p>
          <a:endParaRPr lang="fr-FR"/>
        </a:p>
      </dgm:t>
    </dgm:pt>
    <dgm:pt modelId="{3E635466-8133-4584-A52E-54BADF320CEC}">
      <dgm:prSet phldrT="[Texte]" custT="1"/>
      <dgm:spPr>
        <a:solidFill>
          <a:schemeClr val="accent3">
            <a:lumMod val="60000"/>
            <a:lumOff val="40000"/>
          </a:schemeClr>
        </a:solidFill>
      </dgm:spPr>
      <dgm:t>
        <a:bodyPr/>
        <a:lstStyle/>
        <a:p>
          <a:r>
            <a:rPr lang="fr-FR" sz="2400" b="1" dirty="0" err="1" smtClean="0"/>
            <a:t>Communicatiovia</a:t>
          </a:r>
          <a:r>
            <a:rPr lang="fr-FR" sz="2400" b="1" dirty="0" smtClean="0"/>
            <a:t>  le  site officielle  de l’entreprise  </a:t>
          </a:r>
          <a:r>
            <a:rPr lang="fr-FR" sz="2400" b="1" dirty="0" smtClean="0"/>
            <a:t>n </a:t>
          </a:r>
          <a:endParaRPr lang="fr-FR" sz="2400" b="1" dirty="0"/>
        </a:p>
      </dgm:t>
    </dgm:pt>
    <dgm:pt modelId="{8E6911E2-BB3A-4074-8C13-B2B43AFEF9C3}" type="parTrans" cxnId="{348F040C-8199-4534-B3C9-516B81D98499}">
      <dgm:prSet/>
      <dgm:spPr/>
      <dgm:t>
        <a:bodyPr/>
        <a:lstStyle/>
        <a:p>
          <a:endParaRPr lang="fr-FR"/>
        </a:p>
      </dgm:t>
    </dgm:pt>
    <dgm:pt modelId="{960B0ABC-17A9-4EC2-BD2C-1879BD0A15BD}" type="sibTrans" cxnId="{348F040C-8199-4534-B3C9-516B81D98499}">
      <dgm:prSet/>
      <dgm:spPr/>
      <dgm:t>
        <a:bodyPr/>
        <a:lstStyle/>
        <a:p>
          <a:endParaRPr lang="fr-FR"/>
        </a:p>
      </dgm:t>
    </dgm:pt>
    <dgm:pt modelId="{A1752AFB-48C2-43F3-9E61-45B0C2037972}">
      <dgm:prSet/>
      <dgm:spPr/>
      <dgm:t>
        <a:bodyPr/>
        <a:lstStyle/>
        <a:p>
          <a:r>
            <a:rPr lang="fr-FR" b="1" dirty="0" smtClean="0"/>
            <a:t>Communication avec les médias, événementiel, sponsoring, mécénat,, publicité</a:t>
          </a:r>
          <a:endParaRPr lang="fr-FR" dirty="0"/>
        </a:p>
      </dgm:t>
    </dgm:pt>
    <dgm:pt modelId="{7904D5A7-0AC3-4B6F-8C65-2CB404226D98}" type="parTrans" cxnId="{0D14A617-E78C-4126-B5F3-0AB8F06FF5A9}">
      <dgm:prSet/>
      <dgm:spPr/>
      <dgm:t>
        <a:bodyPr/>
        <a:lstStyle/>
        <a:p>
          <a:endParaRPr lang="fr-FR"/>
        </a:p>
      </dgm:t>
    </dgm:pt>
    <dgm:pt modelId="{1CB2293A-EDF2-4E68-B283-56DCDE0DDEAF}" type="sibTrans" cxnId="{0D14A617-E78C-4126-B5F3-0AB8F06FF5A9}">
      <dgm:prSet/>
      <dgm:spPr/>
      <dgm:t>
        <a:bodyPr/>
        <a:lstStyle/>
        <a:p>
          <a:endParaRPr lang="fr-FR"/>
        </a:p>
      </dgm:t>
    </dgm:pt>
    <dgm:pt modelId="{E63328A9-53B3-4222-8096-2954B4DFD93B}" type="pres">
      <dgm:prSet presAssocID="{37EC3884-BE1E-4499-9B12-A8AACAF1723B}" presName="diagram" presStyleCnt="0">
        <dgm:presLayoutVars>
          <dgm:dir/>
          <dgm:resizeHandles val="exact"/>
        </dgm:presLayoutVars>
      </dgm:prSet>
      <dgm:spPr/>
    </dgm:pt>
    <dgm:pt modelId="{B355C192-3FE4-4480-B278-C2A88967068A}" type="pres">
      <dgm:prSet presAssocID="{3F28A840-4E01-4796-815F-39F6701C0DC6}" presName="node" presStyleLbl="node1" presStyleIdx="0" presStyleCnt="5" custScaleX="97968" custScaleY="216725">
        <dgm:presLayoutVars>
          <dgm:bulletEnabled val="1"/>
        </dgm:presLayoutVars>
      </dgm:prSet>
      <dgm:spPr/>
      <dgm:t>
        <a:bodyPr/>
        <a:lstStyle/>
        <a:p>
          <a:endParaRPr lang="fr-FR"/>
        </a:p>
      </dgm:t>
    </dgm:pt>
    <dgm:pt modelId="{B843741D-5C34-4844-A302-11D30FA6961E}" type="pres">
      <dgm:prSet presAssocID="{D42C6898-B374-40A7-95F0-AFFF3E3F4C32}" presName="sibTrans" presStyleCnt="0"/>
      <dgm:spPr/>
    </dgm:pt>
    <dgm:pt modelId="{9078D087-0070-48C9-B2EE-08B667AE8593}" type="pres">
      <dgm:prSet presAssocID="{3AB24DE2-6B0A-4E06-AC82-25FB6322AD7C}" presName="node" presStyleLbl="node1" presStyleIdx="1" presStyleCnt="5" custScaleY="118304">
        <dgm:presLayoutVars>
          <dgm:bulletEnabled val="1"/>
        </dgm:presLayoutVars>
      </dgm:prSet>
      <dgm:spPr/>
      <dgm:t>
        <a:bodyPr/>
        <a:lstStyle/>
        <a:p>
          <a:endParaRPr lang="fr-FR"/>
        </a:p>
      </dgm:t>
    </dgm:pt>
    <dgm:pt modelId="{06522ED0-1442-4725-BF2D-53D12C0D8051}" type="pres">
      <dgm:prSet presAssocID="{746D5615-5A88-413C-9EA8-302F983AAA16}" presName="sibTrans" presStyleCnt="0"/>
      <dgm:spPr/>
    </dgm:pt>
    <dgm:pt modelId="{701AF128-760A-4359-9FD3-D414FE2D566C}" type="pres">
      <dgm:prSet presAssocID="{92E079B5-8BC4-4A6F-9011-40A791D157BA}" presName="node" presStyleLbl="node1" presStyleIdx="2" presStyleCnt="5" custScaleX="107505" custScaleY="168897" custLinFactNeighborX="-7959" custLinFactNeighborY="-14664">
        <dgm:presLayoutVars>
          <dgm:bulletEnabled val="1"/>
        </dgm:presLayoutVars>
      </dgm:prSet>
      <dgm:spPr/>
    </dgm:pt>
    <dgm:pt modelId="{57F87D74-44C8-4770-8946-510B79F08F7E}" type="pres">
      <dgm:prSet presAssocID="{B2AC053D-6448-432A-ADB6-F5E587AD9C02}" presName="sibTrans" presStyleCnt="0"/>
      <dgm:spPr/>
    </dgm:pt>
    <dgm:pt modelId="{87714A8E-17E9-47EF-9A92-C916844CB7A1}" type="pres">
      <dgm:prSet presAssocID="{A1752AFB-48C2-43F3-9E61-45B0C2037972}" presName="node" presStyleLbl="node1" presStyleIdx="3" presStyleCnt="5" custScaleX="148758" custLinFactNeighborX="8785" custLinFactNeighborY="-15025">
        <dgm:presLayoutVars>
          <dgm:bulletEnabled val="1"/>
        </dgm:presLayoutVars>
      </dgm:prSet>
      <dgm:spPr/>
      <dgm:t>
        <a:bodyPr/>
        <a:lstStyle/>
        <a:p>
          <a:endParaRPr lang="fr-FR"/>
        </a:p>
      </dgm:t>
    </dgm:pt>
    <dgm:pt modelId="{A0D330FB-4440-4211-8227-E11ED2FB3343}" type="pres">
      <dgm:prSet presAssocID="{1CB2293A-EDF2-4E68-B283-56DCDE0DDEAF}" presName="sibTrans" presStyleCnt="0"/>
      <dgm:spPr/>
    </dgm:pt>
    <dgm:pt modelId="{ABA92B51-16AB-4665-89DC-921C0D48B3E6}" type="pres">
      <dgm:prSet presAssocID="{3E635466-8133-4584-A52E-54BADF320CEC}" presName="node" presStyleLbl="node1" presStyleIdx="4" presStyleCnt="5" custLinFactNeighborX="20680" custLinFactNeighborY="-40419">
        <dgm:presLayoutVars>
          <dgm:bulletEnabled val="1"/>
        </dgm:presLayoutVars>
      </dgm:prSet>
      <dgm:spPr/>
    </dgm:pt>
  </dgm:ptLst>
  <dgm:cxnLst>
    <dgm:cxn modelId="{B7CF9FF0-53EA-42BE-8488-C08F79D8F8CE}" srcId="{37EC3884-BE1E-4499-9B12-A8AACAF1723B}" destId="{3F28A840-4E01-4796-815F-39F6701C0DC6}" srcOrd="0" destOrd="0" parTransId="{CB3B80C2-D8B3-4ADA-A584-D08583A067A0}" sibTransId="{D42C6898-B374-40A7-95F0-AFFF3E3F4C32}"/>
    <dgm:cxn modelId="{348F040C-8199-4534-B3C9-516B81D98499}" srcId="{37EC3884-BE1E-4499-9B12-A8AACAF1723B}" destId="{3E635466-8133-4584-A52E-54BADF320CEC}" srcOrd="4" destOrd="0" parTransId="{8E6911E2-BB3A-4074-8C13-B2B43AFEF9C3}" sibTransId="{960B0ABC-17A9-4EC2-BD2C-1879BD0A15BD}"/>
    <dgm:cxn modelId="{680CA546-4D40-42F4-A40E-BBC86AEB4DD8}" type="presOf" srcId="{A1752AFB-48C2-43F3-9E61-45B0C2037972}" destId="{87714A8E-17E9-47EF-9A92-C916844CB7A1}" srcOrd="0" destOrd="0" presId="urn:microsoft.com/office/officeart/2005/8/layout/default"/>
    <dgm:cxn modelId="{257A620A-18D0-481B-B2EF-2F8E613D2C13}" type="presOf" srcId="{92E079B5-8BC4-4A6F-9011-40A791D157BA}" destId="{701AF128-760A-4359-9FD3-D414FE2D566C}" srcOrd="0" destOrd="0" presId="urn:microsoft.com/office/officeart/2005/8/layout/default"/>
    <dgm:cxn modelId="{76BE6118-E544-4A38-812B-51745F7140CF}" type="presOf" srcId="{3E635466-8133-4584-A52E-54BADF320CEC}" destId="{ABA92B51-16AB-4665-89DC-921C0D48B3E6}" srcOrd="0" destOrd="0" presId="urn:microsoft.com/office/officeart/2005/8/layout/default"/>
    <dgm:cxn modelId="{EDA454EC-3D52-4C10-8394-28C11E6080E5}" type="presOf" srcId="{37EC3884-BE1E-4499-9B12-A8AACAF1723B}" destId="{E63328A9-53B3-4222-8096-2954B4DFD93B}" srcOrd="0" destOrd="0" presId="urn:microsoft.com/office/officeart/2005/8/layout/default"/>
    <dgm:cxn modelId="{306E1A15-B310-4712-8B2E-56839EC41423}" type="presOf" srcId="{3F28A840-4E01-4796-815F-39F6701C0DC6}" destId="{B355C192-3FE4-4480-B278-C2A88967068A}" srcOrd="0" destOrd="0" presId="urn:microsoft.com/office/officeart/2005/8/layout/default"/>
    <dgm:cxn modelId="{84C23F99-ACE8-4210-BBA1-EB9C04F61363}" srcId="{37EC3884-BE1E-4499-9B12-A8AACAF1723B}" destId="{3AB24DE2-6B0A-4E06-AC82-25FB6322AD7C}" srcOrd="1" destOrd="0" parTransId="{6033B9C5-8033-4E09-AD39-4F678C547670}" sibTransId="{746D5615-5A88-413C-9EA8-302F983AAA16}"/>
    <dgm:cxn modelId="{0D14A617-E78C-4126-B5F3-0AB8F06FF5A9}" srcId="{37EC3884-BE1E-4499-9B12-A8AACAF1723B}" destId="{A1752AFB-48C2-43F3-9E61-45B0C2037972}" srcOrd="3" destOrd="0" parTransId="{7904D5A7-0AC3-4B6F-8C65-2CB404226D98}" sibTransId="{1CB2293A-EDF2-4E68-B283-56DCDE0DDEAF}"/>
    <dgm:cxn modelId="{E0613756-0F40-442A-A8ED-B8BF2161754E}" srcId="{37EC3884-BE1E-4499-9B12-A8AACAF1723B}" destId="{92E079B5-8BC4-4A6F-9011-40A791D157BA}" srcOrd="2" destOrd="0" parTransId="{FD0A866B-5A76-400C-9B31-6DA47CA3128D}" sibTransId="{B2AC053D-6448-432A-ADB6-F5E587AD9C02}"/>
    <dgm:cxn modelId="{51A7412E-24E6-42ED-BE4C-C4E1B57E076A}" type="presOf" srcId="{3AB24DE2-6B0A-4E06-AC82-25FB6322AD7C}" destId="{9078D087-0070-48C9-B2EE-08B667AE8593}" srcOrd="0" destOrd="0" presId="urn:microsoft.com/office/officeart/2005/8/layout/default"/>
    <dgm:cxn modelId="{A6790149-7D9C-4EE8-AE5C-871FD9F0ECAD}" type="presParOf" srcId="{E63328A9-53B3-4222-8096-2954B4DFD93B}" destId="{B355C192-3FE4-4480-B278-C2A88967068A}" srcOrd="0" destOrd="0" presId="urn:microsoft.com/office/officeart/2005/8/layout/default"/>
    <dgm:cxn modelId="{39FCCE69-19F3-4562-800A-B496FB13DEF3}" type="presParOf" srcId="{E63328A9-53B3-4222-8096-2954B4DFD93B}" destId="{B843741D-5C34-4844-A302-11D30FA6961E}" srcOrd="1" destOrd="0" presId="urn:microsoft.com/office/officeart/2005/8/layout/default"/>
    <dgm:cxn modelId="{79EF4175-3D64-410C-BD19-EC13CE3F9159}" type="presParOf" srcId="{E63328A9-53B3-4222-8096-2954B4DFD93B}" destId="{9078D087-0070-48C9-B2EE-08B667AE8593}" srcOrd="2" destOrd="0" presId="urn:microsoft.com/office/officeart/2005/8/layout/default"/>
    <dgm:cxn modelId="{C66AFE1B-61BC-43F9-BEC2-005FB4DA5BD8}" type="presParOf" srcId="{E63328A9-53B3-4222-8096-2954B4DFD93B}" destId="{06522ED0-1442-4725-BF2D-53D12C0D8051}" srcOrd="3" destOrd="0" presId="urn:microsoft.com/office/officeart/2005/8/layout/default"/>
    <dgm:cxn modelId="{63C07FC3-6869-4679-ABD7-60F32122D55D}" type="presParOf" srcId="{E63328A9-53B3-4222-8096-2954B4DFD93B}" destId="{701AF128-760A-4359-9FD3-D414FE2D566C}" srcOrd="4" destOrd="0" presId="urn:microsoft.com/office/officeart/2005/8/layout/default"/>
    <dgm:cxn modelId="{4779DA68-F973-493F-AA9E-4BC8BE3F70EA}" type="presParOf" srcId="{E63328A9-53B3-4222-8096-2954B4DFD93B}" destId="{57F87D74-44C8-4770-8946-510B79F08F7E}" srcOrd="5" destOrd="0" presId="urn:microsoft.com/office/officeart/2005/8/layout/default"/>
    <dgm:cxn modelId="{7D7D59EA-A40F-4BDE-AEA5-D545C26214B6}" type="presParOf" srcId="{E63328A9-53B3-4222-8096-2954B4DFD93B}" destId="{87714A8E-17E9-47EF-9A92-C916844CB7A1}" srcOrd="6" destOrd="0" presId="urn:microsoft.com/office/officeart/2005/8/layout/default"/>
    <dgm:cxn modelId="{D8334771-F025-4996-BAAA-F8770BE8C848}" type="presParOf" srcId="{E63328A9-53B3-4222-8096-2954B4DFD93B}" destId="{A0D330FB-4440-4211-8227-E11ED2FB3343}" srcOrd="7" destOrd="0" presId="urn:microsoft.com/office/officeart/2005/8/layout/default"/>
    <dgm:cxn modelId="{8C878D9B-B150-40BC-86CC-9D9BB2CD9C2A}" type="presParOf" srcId="{E63328A9-53B3-4222-8096-2954B4DFD93B}" destId="{ABA92B51-16AB-4665-89DC-921C0D48B3E6}"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55C192-3FE4-4480-B278-C2A88967068A}">
      <dsp:nvSpPr>
        <dsp:cNvPr id="0" name=""/>
        <dsp:cNvSpPr/>
      </dsp:nvSpPr>
      <dsp:spPr>
        <a:xfrm>
          <a:off x="228122" y="411"/>
          <a:ext cx="2314947" cy="3072678"/>
        </a:xfrm>
        <a:prstGeom prst="rect">
          <a:avLst/>
        </a:prstGeom>
        <a:solidFill>
          <a:schemeClr val="accent3"/>
        </a:solidFill>
        <a:ln w="1905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b="1" kern="1200" dirty="0" smtClean="0"/>
            <a:t>la  communication  digitale (réseaux sociaux , page  officielle) , une  communication  en direction  des </a:t>
          </a:r>
          <a:r>
            <a:rPr lang="fr-FR" sz="2400" b="1" kern="1200" dirty="0" err="1" smtClean="0"/>
            <a:t>cleints</a:t>
          </a:r>
          <a:r>
            <a:rPr lang="fr-FR" sz="2400" b="1" kern="1200" dirty="0" smtClean="0"/>
            <a:t> </a:t>
          </a:r>
          <a:endParaRPr lang="fr-FR" sz="2400" b="1" kern="1200" dirty="0"/>
        </a:p>
      </dsp:txBody>
      <dsp:txXfrm>
        <a:off x="228122" y="411"/>
        <a:ext cx="2314947" cy="3072678"/>
      </dsp:txXfrm>
    </dsp:sp>
    <dsp:sp modelId="{9078D087-0070-48C9-B2EE-08B667AE8593}">
      <dsp:nvSpPr>
        <dsp:cNvPr id="0" name=""/>
        <dsp:cNvSpPr/>
      </dsp:nvSpPr>
      <dsp:spPr>
        <a:xfrm>
          <a:off x="2779365" y="698106"/>
          <a:ext cx="2362962" cy="1677287"/>
        </a:xfrm>
        <a:prstGeom prst="rect">
          <a:avLst/>
        </a:prstGeom>
        <a:solidFill>
          <a:schemeClr val="accent2"/>
        </a:solidFill>
        <a:ln w="1905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Communication  externe </a:t>
          </a:r>
          <a:r>
            <a:rPr lang="fr-FR" sz="2400" b="1" kern="1200" dirty="0" smtClean="0"/>
            <a:t>à travers  vos relations publics  </a:t>
          </a:r>
          <a:endParaRPr lang="fr-FR" sz="2400" kern="1200" dirty="0"/>
        </a:p>
      </dsp:txBody>
      <dsp:txXfrm>
        <a:off x="2779365" y="698106"/>
        <a:ext cx="2362962" cy="1677287"/>
      </dsp:txXfrm>
    </dsp:sp>
    <dsp:sp modelId="{701AF128-760A-4359-9FD3-D414FE2D566C}">
      <dsp:nvSpPr>
        <dsp:cNvPr id="0" name=""/>
        <dsp:cNvSpPr/>
      </dsp:nvSpPr>
      <dsp:spPr>
        <a:xfrm>
          <a:off x="5190556" y="131555"/>
          <a:ext cx="2540303" cy="2394583"/>
        </a:xfrm>
        <a:prstGeom prst="rect">
          <a:avLst/>
        </a:prstGeom>
        <a:gradFill rotWithShape="1">
          <a:gsLst>
            <a:gs pos="0">
              <a:schemeClr val="accent4">
                <a:tint val="48000"/>
                <a:satMod val="138000"/>
              </a:schemeClr>
            </a:gs>
            <a:gs pos="25000">
              <a:schemeClr val="accent4">
                <a:tint val="85000"/>
              </a:schemeClr>
            </a:gs>
            <a:gs pos="40000">
              <a:schemeClr val="accent4">
                <a:tint val="92000"/>
              </a:schemeClr>
            </a:gs>
            <a:gs pos="50000">
              <a:schemeClr val="accent4">
                <a:tint val="93000"/>
              </a:schemeClr>
            </a:gs>
            <a:gs pos="60000">
              <a:schemeClr val="accent4">
                <a:tint val="92000"/>
              </a:schemeClr>
            </a:gs>
            <a:gs pos="75000">
              <a:schemeClr val="accent4">
                <a:tint val="83000"/>
                <a:satMod val="108000"/>
              </a:schemeClr>
            </a:gs>
            <a:gs pos="100000">
              <a:schemeClr val="accent4">
                <a:tint val="48000"/>
                <a:satMod val="150000"/>
              </a:schemeClr>
            </a:gs>
          </a:gsLst>
          <a:lin ang="5400000" scaled="0"/>
        </a:gradFill>
        <a:ln w="12000" cap="flat" cmpd="sng" algn="ctr">
          <a:solidFill>
            <a:schemeClr val="accent4"/>
          </a:solidFill>
          <a:prstDash val="solid"/>
        </a:ln>
        <a:effectLst>
          <a:glow rad="63500">
            <a:schemeClr val="accent4">
              <a:alpha val="45000"/>
              <a:satMod val="120000"/>
            </a:schemeClr>
          </a:glow>
        </a:effectLst>
        <a:scene3d>
          <a:camera prst="orthographicFront" fov="0">
            <a:rot lat="0" lon="0" rev="0"/>
          </a:camera>
          <a:lightRig rig="brightRoom" dir="tl">
            <a:rot lat="0" lon="0" rev="8700000"/>
          </a:lightRig>
        </a:scene3d>
        <a:sp3d>
          <a:bevelT w="0" h="0"/>
          <a:contourClr>
            <a:schemeClr val="accent4">
              <a:tint val="70000"/>
            </a:schemeClr>
          </a:contourClr>
        </a:sp3d>
      </dsp:spPr>
      <dsp:style>
        <a:lnRef idx="1">
          <a:schemeClr val="accent4"/>
        </a:lnRef>
        <a:fillRef idx="3">
          <a:schemeClr val="accent4"/>
        </a:fillRef>
        <a:effectRef idx="2">
          <a:schemeClr val="accent4"/>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La  communication événementielle : ( participation au salon , exposition , promotion de  de vente )</a:t>
          </a:r>
        </a:p>
        <a:p>
          <a:pPr lvl="0" algn="ctr" defTabSz="1066800">
            <a:lnSpc>
              <a:spcPct val="90000"/>
            </a:lnSpc>
            <a:spcBef>
              <a:spcPct val="0"/>
            </a:spcBef>
            <a:spcAft>
              <a:spcPct val="35000"/>
            </a:spcAft>
          </a:pPr>
          <a:endParaRPr lang="fr-FR" sz="1500" kern="1200" dirty="0"/>
        </a:p>
      </dsp:txBody>
      <dsp:txXfrm>
        <a:off x="5190556" y="131555"/>
        <a:ext cx="2540303" cy="2394583"/>
      </dsp:txXfrm>
    </dsp:sp>
    <dsp:sp modelId="{87714A8E-17E9-47EF-9A92-C916844CB7A1}">
      <dsp:nvSpPr>
        <dsp:cNvPr id="0" name=""/>
        <dsp:cNvSpPr/>
      </dsp:nvSpPr>
      <dsp:spPr>
        <a:xfrm>
          <a:off x="1223933" y="3096365"/>
          <a:ext cx="3515096" cy="141777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fr-FR" sz="2200" b="1" kern="1200" dirty="0" smtClean="0"/>
            <a:t>Communication avec les médias, événementiel, sponsoring, mécénat,, publicité</a:t>
          </a:r>
          <a:endParaRPr lang="fr-FR" sz="2200" kern="1200" dirty="0"/>
        </a:p>
      </dsp:txBody>
      <dsp:txXfrm>
        <a:off x="1223933" y="3096365"/>
        <a:ext cx="3515096" cy="1417777"/>
      </dsp:txXfrm>
    </dsp:sp>
    <dsp:sp modelId="{ABA92B51-16AB-4665-89DC-921C0D48B3E6}">
      <dsp:nvSpPr>
        <dsp:cNvPr id="0" name=""/>
        <dsp:cNvSpPr/>
      </dsp:nvSpPr>
      <dsp:spPr>
        <a:xfrm>
          <a:off x="5256400" y="2736334"/>
          <a:ext cx="2362962" cy="1417777"/>
        </a:xfrm>
        <a:prstGeom prst="rect">
          <a:avLst/>
        </a:prstGeom>
        <a:solidFill>
          <a:schemeClr val="accent3">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b="1" kern="1200" dirty="0" err="1" smtClean="0"/>
            <a:t>Communicatiovia</a:t>
          </a:r>
          <a:r>
            <a:rPr lang="fr-FR" sz="2400" b="1" kern="1200" dirty="0" smtClean="0"/>
            <a:t>  le  site officielle  de l’entreprise  </a:t>
          </a:r>
          <a:r>
            <a:rPr lang="fr-FR" sz="2400" b="1" kern="1200" dirty="0" smtClean="0"/>
            <a:t>n </a:t>
          </a:r>
          <a:endParaRPr lang="fr-FR" sz="2400" b="1" kern="1200" dirty="0"/>
        </a:p>
      </dsp:txBody>
      <dsp:txXfrm>
        <a:off x="5256400" y="2736334"/>
        <a:ext cx="2362962" cy="141777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0827A1-9DD1-4EEB-84E8-277F8C1A4B49}" type="datetimeFigureOut">
              <a:rPr lang="fr-FR" smtClean="0"/>
              <a:t>05/05/2020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1CA85-DE9C-4D69-847C-07284BC512F7}" type="slidenum">
              <a:rPr lang="fr-FR" smtClean="0"/>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1B1CA85-DE9C-4D69-847C-07284BC512F7}" type="slidenum">
              <a:rPr lang="fr-FR" smtClean="0"/>
              <a:t>6</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1B1CA85-DE9C-4D69-847C-07284BC512F7}" type="slidenum">
              <a:rPr lang="fr-FR" smtClean="0"/>
              <a:t>8</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1B1CA85-DE9C-4D69-847C-07284BC512F7}" type="slidenum">
              <a:rPr lang="fr-FR" smtClean="0"/>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8" name="Espace réservé de la date 27"/>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17" name="Espace réservé du pied de page 16"/>
          <p:cNvSpPr>
            <a:spLocks noGrp="1"/>
          </p:cNvSpPr>
          <p:nvPr>
            <p:ph type="ftr" sz="quarter" idx="11"/>
          </p:nvPr>
        </p:nvSpPr>
        <p:spPr/>
        <p:txBody>
          <a:bodyPr/>
          <a:lstStyle>
            <a:extLst/>
          </a:lstStyle>
          <a:p>
            <a:endParaRPr lang="fr-BE"/>
          </a:p>
        </p:txBody>
      </p:sp>
      <p:sp>
        <p:nvSpPr>
          <p:cNvPr id="29" name="Espace réservé du numéro de diapositive 28"/>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r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981200" cy="5851525"/>
          </a:xfrm>
        </p:spPr>
        <p:txBody>
          <a:bodyPr vert="eaVert" anchor="ct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58674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4" name="Forme libre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orme libre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orme libre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orme libre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orme libre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orme libre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orme libre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orme libre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orme libre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orme libre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orme libre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orme libre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orme libre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orme libre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orme libre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Espace réservé du texte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5" name="Espace réservé du pied de page 4"/>
          <p:cNvSpPr>
            <a:spLocks noGrp="1"/>
          </p:cNvSpPr>
          <p:nvPr>
            <p:ph type="ftr" sz="quarter" idx="11"/>
          </p:nvPr>
        </p:nvSpPr>
        <p:spPr/>
        <p:txBody>
          <a:bodyPr/>
          <a:lstStyle>
            <a:extLst/>
          </a:lstStyle>
          <a:p>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fr-FR" smtClean="0"/>
              <a:t>Cliquez pour modifier le style du titre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512064"/>
            <a:ext cx="8229600" cy="9144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6" name="Espace réservé du pied de page 5"/>
          <p:cNvSpPr>
            <a:spLocks noGrp="1"/>
          </p:cNvSpPr>
          <p:nvPr>
            <p:ph type="ftr" sz="quarter" idx="11"/>
          </p:nvPr>
        </p:nvSpPr>
        <p:spPr/>
        <p:txBody>
          <a:bodyPr/>
          <a:lstStyle>
            <a:extLst/>
          </a:lstStyle>
          <a:p>
            <a:endParaRPr lang="fr-BE"/>
          </a:p>
        </p:txBody>
      </p:sp>
      <p:sp>
        <p:nvSpPr>
          <p:cNvPr id="7" name="Espace réservé du numéro de diapositive 6"/>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504824" y="512064"/>
            <a:ext cx="7772400" cy="914400"/>
          </a:xfrm>
        </p:spPr>
        <p:txBody>
          <a:bodyPr anchor="t"/>
          <a:lstStyle>
            <a:lvl1pPr>
              <a:defRPr sz="400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8" name="Espace réservé du pied de page 7"/>
          <p:cNvSpPr>
            <a:spLocks noGrp="1"/>
          </p:cNvSpPr>
          <p:nvPr>
            <p:ph type="ftr" sz="quarter" idx="11"/>
          </p:nvPr>
        </p:nvSpPr>
        <p:spPr/>
        <p:txBody>
          <a:bodyPr/>
          <a:lstStyle>
            <a:extLst/>
          </a:lstStyle>
          <a:p>
            <a:endParaRPr lang="fr-BE"/>
          </a:p>
        </p:txBody>
      </p:sp>
      <p:sp>
        <p:nvSpPr>
          <p:cNvPr id="9" name="Espace réservé du numéro de diapositive 8"/>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914400"/>
          </a:xfrm>
        </p:spPr>
        <p:txBody>
          <a:bodyPr/>
          <a:lstStyle>
            <a:lvl1pPr>
              <a:defRPr sz="4000" cap="none" baseline="0"/>
            </a:lvl1pPr>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4" name="Espace réservé du pied de page 3"/>
          <p:cNvSpPr>
            <a:spLocks noGrp="1"/>
          </p:cNvSpPr>
          <p:nvPr>
            <p:ph type="ftr" sz="quarter" idx="11"/>
          </p:nvPr>
        </p:nvSpPr>
        <p:spPr/>
        <p:txBody>
          <a:bodyPr/>
          <a:lstStyle>
            <a:extLst/>
          </a:lstStyle>
          <a:p>
            <a:endParaRPr lang="fr-BE"/>
          </a:p>
        </p:txBody>
      </p:sp>
      <p:sp>
        <p:nvSpPr>
          <p:cNvPr id="5" name="Espace réservé du numéro de diapositive 4"/>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3" name="Espace réservé du pied de page 2"/>
          <p:cNvSpPr>
            <a:spLocks noGrp="1"/>
          </p:cNvSpPr>
          <p:nvPr>
            <p:ph type="ftr" sz="quarter" idx="11"/>
          </p:nvPr>
        </p:nvSpPr>
        <p:spPr/>
        <p:txBody>
          <a:bodyPr/>
          <a:lstStyle>
            <a:extLst/>
          </a:lstStyle>
          <a:p>
            <a:endParaRPr lang="fr-BE"/>
          </a:p>
        </p:txBody>
      </p:sp>
      <p:sp>
        <p:nvSpPr>
          <p:cNvPr id="4" name="Espace réservé du numéro de diapositive 3"/>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273050"/>
            <a:ext cx="8229600" cy="1162050"/>
          </a:xfrm>
        </p:spPr>
        <p:txBody>
          <a:bodyPr anchor="ctr"/>
          <a:lstStyle>
            <a:lvl1pPr algn="l">
              <a:buNone/>
              <a:defRPr sz="3600" b="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AA309A6D-C09C-4548-B29A-6CF363A7E532}" type="datetimeFigureOut">
              <a:rPr lang="fr-FR" smtClean="0"/>
              <a:pPr/>
              <a:t>05/05/2020</a:t>
            </a:fld>
            <a:endParaRPr lang="fr-BE"/>
          </a:p>
        </p:txBody>
      </p:sp>
      <p:sp>
        <p:nvSpPr>
          <p:cNvPr id="6" name="Espace réservé du pied de page 5"/>
          <p:cNvSpPr>
            <a:spLocks noGrp="1"/>
          </p:cNvSpPr>
          <p:nvPr>
            <p:ph type="ftr" sz="quarter" idx="11"/>
          </p:nvPr>
        </p:nvSpPr>
        <p:spPr/>
        <p:txBody>
          <a:bodyPr/>
          <a:lstStyle>
            <a:extLst/>
          </a:lstStyle>
          <a:p>
            <a:endParaRPr lang="fr-BE"/>
          </a:p>
        </p:txBody>
      </p:sp>
      <p:sp>
        <p:nvSpPr>
          <p:cNvPr id="7" name="Espace réservé du numéro de diapositive 6"/>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Connecteur droit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e 9"/>
          <p:cNvGrpSpPr/>
          <p:nvPr/>
        </p:nvGrpSpPr>
        <p:grpSpPr>
          <a:xfrm rot="5400000">
            <a:off x="8514581" y="1219200"/>
            <a:ext cx="132763" cy="128466"/>
            <a:chOff x="6668087" y="1297746"/>
            <a:chExt cx="161840" cy="156602"/>
          </a:xfrm>
        </p:grpSpPr>
        <p:cxnSp>
          <p:nvCxnSpPr>
            <p:cNvPr id="15" name="Connecteur droit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r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grpSp>
        <p:nvGrpSpPr>
          <p:cNvPr id="14" name="Groupe 13"/>
          <p:cNvGrpSpPr/>
          <p:nvPr/>
        </p:nvGrpSpPr>
        <p:grpSpPr>
          <a:xfrm rot="5400000">
            <a:off x="8666981" y="1371600"/>
            <a:ext cx="132763" cy="128466"/>
            <a:chOff x="6668087" y="1297746"/>
            <a:chExt cx="161840" cy="156602"/>
          </a:xfrm>
        </p:grpSpPr>
        <p:cxnSp>
          <p:nvCxnSpPr>
            <p:cNvPr id="11" name="Connecteur droit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e 17"/>
          <p:cNvGrpSpPr/>
          <p:nvPr/>
        </p:nvGrpSpPr>
        <p:grpSpPr>
          <a:xfrm rot="5400000">
            <a:off x="8320088" y="1474763"/>
            <a:ext cx="132763" cy="128466"/>
            <a:chOff x="6668087" y="1297746"/>
            <a:chExt cx="161840" cy="156602"/>
          </a:xfrm>
        </p:grpSpPr>
        <p:cxnSp>
          <p:nvCxnSpPr>
            <p:cNvPr id="19" name="Connecteur droit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Espace réservé de la date 4"/>
          <p:cNvSpPr>
            <a:spLocks noGrp="1"/>
          </p:cNvSpPr>
          <p:nvPr>
            <p:ph type="dt" sz="half" idx="10"/>
          </p:nvPr>
        </p:nvSpPr>
        <p:spPr>
          <a:xfrm>
            <a:off x="6477000" y="55499"/>
            <a:ext cx="2133600" cy="365125"/>
          </a:xfrm>
        </p:spPr>
        <p:txBody>
          <a:bodyPr/>
          <a:lstStyle>
            <a:extLst/>
          </a:lstStyle>
          <a:p>
            <a:fld id="{AA309A6D-C09C-4548-B29A-6CF363A7E532}" type="datetimeFigureOut">
              <a:rPr lang="fr-FR" smtClean="0"/>
              <a:pPr/>
              <a:t>05/05/2020</a:t>
            </a:fld>
            <a:endParaRPr lang="fr-BE"/>
          </a:p>
        </p:txBody>
      </p:sp>
      <p:sp>
        <p:nvSpPr>
          <p:cNvPr id="6" name="Espace réservé du pied de page 5"/>
          <p:cNvSpPr>
            <a:spLocks noGrp="1"/>
          </p:cNvSpPr>
          <p:nvPr>
            <p:ph type="ftr" sz="quarter" idx="11"/>
          </p:nvPr>
        </p:nvSpPr>
        <p:spPr>
          <a:xfrm>
            <a:off x="914400" y="55499"/>
            <a:ext cx="5562600" cy="365125"/>
          </a:xfrm>
        </p:spPr>
        <p:txBody>
          <a:bodyPr/>
          <a:lstStyle>
            <a:extLst/>
          </a:lstStyle>
          <a:p>
            <a:endParaRPr lang="fr-BE"/>
          </a:p>
        </p:txBody>
      </p:sp>
      <p:sp>
        <p:nvSpPr>
          <p:cNvPr id="7" name="Espace réservé du numéro de diapositive 6"/>
          <p:cNvSpPr>
            <a:spLocks noGrp="1"/>
          </p:cNvSpPr>
          <p:nvPr>
            <p:ph type="sldNum" sz="quarter" idx="12"/>
          </p:nvPr>
        </p:nvSpPr>
        <p:spPr>
          <a:xfrm>
            <a:off x="8610600" y="55499"/>
            <a:ext cx="457200" cy="365125"/>
          </a:xfrm>
        </p:spPr>
        <p:txBody>
          <a:bodyPr/>
          <a:lstStyle>
            <a:extLst/>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Espace réservé du titre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A309A6D-C09C-4548-B29A-6CF363A7E532}" type="datetimeFigureOut">
              <a:rPr lang="fr-FR" smtClean="0"/>
              <a:pPr/>
              <a:t>05/05/2020</a:t>
            </a:fld>
            <a:endParaRPr lang="fr-BE"/>
          </a:p>
        </p:txBody>
      </p:sp>
      <p:sp>
        <p:nvSpPr>
          <p:cNvPr id="3" name="Espace réservé du pied de page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fr-BE"/>
          </a:p>
        </p:txBody>
      </p:sp>
      <p:sp>
        <p:nvSpPr>
          <p:cNvPr id="23" name="Espace réservé du numéro de diapositive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F4668DC-857F-487D-BFFA-8C0CA5037977}" type="slidenum">
              <a:rPr lang="fr-BE" smtClean="0"/>
              <a:pPr/>
              <a:t>‹N°›</a:t>
            </a:fld>
            <a:endParaRPr lang="fr-BE"/>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djahnineines@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sz="2400" dirty="0" smtClean="0"/>
              <a:t>En </a:t>
            </a:r>
            <a:r>
              <a:rPr lang="fr-FR" sz="2400" dirty="0" err="1" smtClean="0"/>
              <a:t>seigante</a:t>
            </a:r>
            <a:r>
              <a:rPr lang="fr-FR" sz="2400" dirty="0" smtClean="0"/>
              <a:t>  : </a:t>
            </a:r>
            <a:r>
              <a:rPr lang="fr-FR" sz="2400" dirty="0" err="1" smtClean="0"/>
              <a:t>chahinez</a:t>
            </a:r>
            <a:r>
              <a:rPr lang="fr-FR" sz="2400" dirty="0" smtClean="0"/>
              <a:t>  </a:t>
            </a:r>
            <a:r>
              <a:rPr lang="fr-FR" sz="2400" dirty="0" err="1" smtClean="0"/>
              <a:t>djahnine</a:t>
            </a:r>
            <a:r>
              <a:rPr lang="fr-FR" sz="2400" dirty="0" smtClean="0"/>
              <a:t>  </a:t>
            </a:r>
            <a:br>
              <a:rPr lang="fr-FR" sz="2400" dirty="0" smtClean="0"/>
            </a:br>
            <a:r>
              <a:rPr lang="fr-FR" sz="2400" dirty="0" smtClean="0"/>
              <a:t>email: </a:t>
            </a:r>
            <a:r>
              <a:rPr lang="fr-FR" sz="2400" dirty="0" smtClean="0">
                <a:hlinkClick r:id="rId2"/>
              </a:rPr>
              <a:t>djahnineines@gmail.com</a:t>
            </a:r>
            <a:r>
              <a:rPr lang="fr-FR" sz="2400" dirty="0" smtClean="0"/>
              <a:t/>
            </a:r>
            <a:br>
              <a:rPr lang="fr-FR" sz="2400" dirty="0" smtClean="0"/>
            </a:br>
            <a:r>
              <a:rPr lang="fr-FR" sz="2400" dirty="0" smtClean="0"/>
              <a:t>mobile  : 0561289726</a:t>
            </a:r>
            <a:endParaRPr lang="fr-FR" sz="2400" dirty="0"/>
          </a:p>
        </p:txBody>
      </p:sp>
      <p:sp>
        <p:nvSpPr>
          <p:cNvPr id="3" name="Sous-titre 2"/>
          <p:cNvSpPr>
            <a:spLocks noGrp="1"/>
          </p:cNvSpPr>
          <p:nvPr>
            <p:ph type="subTitle"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ctr"/>
            <a:r>
              <a:rPr lang="fr-FR" sz="2400" b="1" dirty="0" smtClean="0"/>
              <a:t>Module  communication  &amp; expression  </a:t>
            </a:r>
          </a:p>
          <a:p>
            <a:pPr algn="ctr"/>
            <a:r>
              <a:rPr lang="fr-FR" sz="2400" b="1" dirty="0" smtClean="0"/>
              <a:t>3me année GIM  /  2me  partie  du cours  la  communication  en  entreprise  </a:t>
            </a:r>
            <a:endParaRPr lang="fr-FR" sz="24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fr-FR" dirty="0" smtClean="0">
                <a:solidFill>
                  <a:srgbClr val="002060"/>
                </a:solidFill>
              </a:rPr>
              <a:t>2- la  </a:t>
            </a:r>
            <a:r>
              <a:rPr lang="fr-FR" sz="2800" dirty="0" smtClean="0">
                <a:solidFill>
                  <a:srgbClr val="002060"/>
                </a:solidFill>
              </a:rPr>
              <a:t>communication</a:t>
            </a:r>
            <a:r>
              <a:rPr lang="fr-FR" dirty="0" smtClean="0">
                <a:solidFill>
                  <a:srgbClr val="002060"/>
                </a:solidFill>
              </a:rPr>
              <a:t>  commerciale </a:t>
            </a:r>
            <a:br>
              <a:rPr lang="fr-FR" dirty="0" smtClean="0">
                <a:solidFill>
                  <a:srgbClr val="002060"/>
                </a:solidFill>
              </a:rPr>
            </a:br>
            <a:endParaRPr lang="fr-FR" dirty="0"/>
          </a:p>
        </p:txBody>
      </p:sp>
      <p:sp>
        <p:nvSpPr>
          <p:cNvPr id="3" name="Espace réservé du contenu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normAutofit/>
          </a:bodyPr>
          <a:lstStyle/>
          <a:p>
            <a:r>
              <a:rPr lang="fr-FR" sz="2800" dirty="0" smtClean="0"/>
              <a:t>La communication commerciale regroupe l'ensemble des actions de communication entreprises dans le but de favoriser directement ou indirectement la commercialisation d'un produit ou service.</a:t>
            </a:r>
            <a:br>
              <a:rPr lang="fr-FR" sz="2800" dirty="0" smtClean="0"/>
            </a:br>
            <a:r>
              <a:rPr lang="fr-FR" sz="2800" dirty="0" smtClean="0"/>
              <a:t>L'essentiel des actions de communication commerciale vise les consommateurs, mais elles peuvent également s'adresser aux prescripteurs, </a:t>
            </a:r>
            <a:r>
              <a:rPr lang="fr-FR" sz="2800" dirty="0" err="1" smtClean="0"/>
              <a:t>influenceurs</a:t>
            </a:r>
            <a:r>
              <a:rPr lang="fr-FR" sz="2800" dirty="0" smtClean="0"/>
              <a:t> ou distributeurs</a:t>
            </a:r>
            <a:endParaRPr lang="fr-FR"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2me  partie  du cours: communication  en  entreprise  </a:t>
            </a:r>
            <a:endParaRPr lang="fr-FR" dirty="0"/>
          </a:p>
        </p:txBody>
      </p:sp>
      <p:sp>
        <p:nvSpPr>
          <p:cNvPr id="3" name="Espace réservé du contenu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fontScale="85000" lnSpcReduction="20000"/>
          </a:bodyPr>
          <a:lstStyle/>
          <a:p>
            <a:pPr marL="633222" indent="-514350">
              <a:buFont typeface="Wingdings" pitchFamily="2" charset="2"/>
              <a:buChar char="§"/>
            </a:pPr>
            <a:r>
              <a:rPr lang="fr-FR" dirty="0" smtClean="0">
                <a:solidFill>
                  <a:srgbClr val="002060"/>
                </a:solidFill>
              </a:rPr>
              <a:t>1-1/la  définition   de la communication   externe  de  l’entreprise </a:t>
            </a:r>
          </a:p>
          <a:p>
            <a:pPr marL="633222" indent="-514350">
              <a:buFont typeface="Wingdings" pitchFamily="2" charset="2"/>
              <a:buChar char="§"/>
            </a:pPr>
            <a:r>
              <a:rPr lang="fr-FR" dirty="0" smtClean="0">
                <a:solidFill>
                  <a:srgbClr val="002060"/>
                </a:solidFill>
              </a:rPr>
              <a:t>1-2/C’est quoi l’intérêt  d’une communication externe  de l’entreprise </a:t>
            </a:r>
          </a:p>
          <a:p>
            <a:pPr marL="633222" indent="-514350">
              <a:buFont typeface="Wingdings" pitchFamily="2" charset="2"/>
              <a:buChar char="§"/>
            </a:pPr>
            <a:r>
              <a:rPr lang="fr-FR" dirty="0" smtClean="0">
                <a:solidFill>
                  <a:srgbClr val="002060"/>
                </a:solidFill>
              </a:rPr>
              <a:t>1-3/ les  différentes  formes  de la  communication externe de de l’entreprise </a:t>
            </a:r>
          </a:p>
          <a:p>
            <a:pPr marL="633222" indent="-514350">
              <a:buFont typeface="Wingdings" pitchFamily="2" charset="2"/>
              <a:buChar char="§"/>
            </a:pPr>
            <a:r>
              <a:rPr lang="fr-FR" dirty="0" smtClean="0">
                <a:solidFill>
                  <a:srgbClr val="002060"/>
                </a:solidFill>
              </a:rPr>
              <a:t>1-3/La  stratégie  de la communication  externe  de l’entreprise </a:t>
            </a:r>
          </a:p>
          <a:p>
            <a:pPr marL="633222" indent="-514350">
              <a:buFont typeface="Wingdings" pitchFamily="2" charset="2"/>
              <a:buChar char="§"/>
            </a:pPr>
            <a:r>
              <a:rPr lang="fr-FR" dirty="0" smtClean="0">
                <a:solidFill>
                  <a:srgbClr val="002060"/>
                </a:solidFill>
              </a:rPr>
              <a:t>1-4/Comment  faire  un  plan  de communication  externe de l’entreprise  </a:t>
            </a:r>
          </a:p>
          <a:p>
            <a:pPr marL="633222" indent="-514350">
              <a:buFont typeface="Wingdings" pitchFamily="2" charset="2"/>
              <a:buChar char="§"/>
            </a:pPr>
            <a:r>
              <a:rPr lang="fr-FR" dirty="0" smtClean="0">
                <a:solidFill>
                  <a:srgbClr val="002060"/>
                </a:solidFill>
              </a:rPr>
              <a:t>2- la  communication  commerciale </a:t>
            </a:r>
          </a:p>
          <a:p>
            <a:pPr marL="633222" indent="-514350">
              <a:buFont typeface="Wingdings" pitchFamily="2" charset="2"/>
              <a:buChar char="§"/>
            </a:pPr>
            <a:r>
              <a:rPr lang="fr-FR" dirty="0" smtClean="0">
                <a:solidFill>
                  <a:srgbClr val="002060"/>
                </a:solidFill>
              </a:rPr>
              <a:t>   </a:t>
            </a:r>
          </a:p>
          <a:p>
            <a:pPr marL="633222" indent="-514350">
              <a:buFont typeface="+mj-lt"/>
              <a:buAutoNum type="arabicParenR"/>
            </a:pPr>
            <a:endParaRPr lang="fr-FR"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1116736"/>
          </a:xfrm>
        </p:spPr>
        <p:style>
          <a:lnRef idx="2">
            <a:schemeClr val="accent4">
              <a:shade val="50000"/>
            </a:schemeClr>
          </a:lnRef>
          <a:fillRef idx="1">
            <a:schemeClr val="accent4"/>
          </a:fillRef>
          <a:effectRef idx="0">
            <a:schemeClr val="accent4"/>
          </a:effectRef>
          <a:fontRef idx="minor">
            <a:schemeClr val="lt1"/>
          </a:fontRef>
        </p:style>
        <p:txBody>
          <a:bodyPr/>
          <a:lstStyle/>
          <a:p>
            <a:r>
              <a:rPr lang="fr-FR" sz="2800" dirty="0" smtClean="0"/>
              <a:t>La  communication  externe  de l’entreprise  </a:t>
            </a:r>
            <a:endParaRPr lang="fr-FR" sz="2800" dirty="0"/>
          </a:p>
        </p:txBody>
      </p:sp>
      <p:sp>
        <p:nvSpPr>
          <p:cNvPr id="4" name="Espace réservé du contenu 3"/>
          <p:cNvSpPr>
            <a:spLocks noGrp="1"/>
          </p:cNvSpPr>
          <p:nvPr>
            <p:ph idx="1"/>
          </p:nvPr>
        </p:nvSpPr>
        <p:spPr>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fr-FR" sz="2400" b="1" dirty="0" smtClean="0"/>
              <a:t>la  communication externe  de l’entreprise cible l’image  de l’entreprise , son positionnement socio-économique avec  en définitive   l’idée  de  mettre  en avant  son expertise  , ses services  , ou son produit  . La communication  externe  a donc  pour objectifs  d’informer  les  différents  publics  externes  dans le but  de créer  ou d’entretenir  l’image  de l’entreprise .</a:t>
            </a:r>
            <a:endParaRPr lang="fr-FR"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1836816"/>
          </a:xfrm>
        </p:spPr>
        <p:txBody>
          <a:bodyPr/>
          <a:lstStyle/>
          <a:p>
            <a:r>
              <a:rPr lang="fr-FR" sz="2800" dirty="0" smtClean="0"/>
              <a:t>1-1/Définition  de la communication externe  en entreprise </a:t>
            </a:r>
            <a:endParaRPr lang="fr-FR" sz="2800" dirty="0"/>
          </a:p>
        </p:txBody>
      </p:sp>
      <p:sp>
        <p:nvSpPr>
          <p:cNvPr id="3" name="Espace réservé du contenu 2"/>
          <p:cNvSpPr>
            <a:spLocks noGrp="1"/>
          </p:cNvSpPr>
          <p:nvPr>
            <p:ph idx="1"/>
          </p:nvPr>
        </p:nvSpPr>
        <p:spPr/>
        <p:style>
          <a:lnRef idx="1">
            <a:schemeClr val="dk1"/>
          </a:lnRef>
          <a:fillRef idx="2">
            <a:schemeClr val="dk1"/>
          </a:fillRef>
          <a:effectRef idx="1">
            <a:schemeClr val="dk1"/>
          </a:effectRef>
          <a:fontRef idx="minor">
            <a:schemeClr val="dk1"/>
          </a:fontRef>
        </p:style>
        <p:txBody>
          <a:bodyPr>
            <a:normAutofit lnSpcReduction="10000"/>
          </a:bodyPr>
          <a:lstStyle/>
          <a:p>
            <a:r>
              <a:rPr lang="fr-FR" sz="2600" dirty="0" smtClean="0"/>
              <a:t>La communication externe représente l’ensemble des actions de l’entreprise à destination d’un public extérieur à l’entreprise. Elle a pour but de vous faire connaître auprès de vos consommateurs et futurs clients, de vous constituer une identité et de vous permettre de vous démarquer auprès de vos concurrents. Les cibles principales de cette communication demeurent généralement les consommateurs, les décideurs, les partenaires, les fournisseurs, les investisseurs, l’environnement local et la presse. Elle reste destinée de manière dominante à des actions commerciales</a:t>
            </a:r>
            <a:r>
              <a:rPr lang="fr-FR" dirty="0" smtClean="0"/>
              <a:t>.</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fr-FR" sz="2800" dirty="0" smtClean="0">
                <a:solidFill>
                  <a:srgbClr val="002060"/>
                </a:solidFill>
              </a:rPr>
              <a:t>1-2/C’est quoi l’intérêt  d’une communication externe  de l’entreprise </a:t>
            </a:r>
            <a:br>
              <a:rPr lang="fr-FR" sz="2800" dirty="0" smtClean="0">
                <a:solidFill>
                  <a:srgbClr val="002060"/>
                </a:solidFill>
              </a:rPr>
            </a:br>
            <a:endParaRPr lang="fr-FR" sz="2800" dirty="0"/>
          </a:p>
        </p:txBody>
      </p:sp>
      <p:sp>
        <p:nvSpPr>
          <p:cNvPr id="3" name="Espace réservé du contenu 2"/>
          <p:cNvSpPr>
            <a:spLocks noGrp="1"/>
          </p:cNvSpPr>
          <p:nvPr>
            <p:ph idx="1"/>
          </p:nvPr>
        </p:nvSpPr>
        <p:spPr>
          <a:xfrm>
            <a:off x="914400" y="1783560"/>
            <a:ext cx="7772400" cy="3085600"/>
          </a:xfrm>
        </p:spPr>
        <p:txBody>
          <a:bodyPr/>
          <a:lstStyle/>
          <a:p>
            <a:r>
              <a:rPr lang="fr-FR" dirty="0" smtClean="0"/>
              <a:t>Quelle que soit sa taille, la communication externe d’une entreprise joue un rôle important pour son image et sa notoriété et pourtant, beaucoup d’entreprises limitent leur communication au strict minimum, que ce </a:t>
            </a:r>
            <a:r>
              <a:rPr lang="fr-FR" dirty="0" smtClean="0"/>
              <a:t>soit </a:t>
            </a:r>
            <a:r>
              <a:rPr lang="fr-FR" dirty="0" smtClean="0"/>
              <a:t>par manque de moyen ou de temps</a:t>
            </a:r>
            <a:r>
              <a:rPr lang="fr-FR" dirty="0" smtClean="0"/>
              <a:t>.</a:t>
            </a:r>
          </a:p>
          <a:p>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23528" y="0"/>
            <a:ext cx="8496944" cy="3284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t>Le rôle de la communication externe est fondamental pour l’image et la notoriété de votre entreprise, car c’est grâce à ses actions que partenaires, clients et prospects forgent leur opinion et leur attitude à son égard. Il est alors essentiel qu’elle offre une image positive basée sur l’expérience, la compétence et l’innovation. Pour y parvenir, elle utilise de multiples canaux : relations publiques, relations médias, événementiel, sponsoring, mécénat, site Internet, e-communication, publicité, promotion des ventes, marketing direct, etc</a:t>
            </a:r>
            <a:r>
              <a:rPr lang="fr-FR" sz="2400" dirty="0" smtClean="0"/>
              <a:t>.</a:t>
            </a:r>
            <a:endParaRPr lang="fr-FR" sz="2400" dirty="0" smtClean="0"/>
          </a:p>
        </p:txBody>
      </p:sp>
      <p:sp>
        <p:nvSpPr>
          <p:cNvPr id="8" name="Rectangle à coins arrondis 7"/>
          <p:cNvSpPr/>
          <p:nvPr/>
        </p:nvSpPr>
        <p:spPr>
          <a:xfrm>
            <a:off x="0" y="3573016"/>
            <a:ext cx="9144000" cy="32849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fr-FR" sz="2400" dirty="0" smtClean="0"/>
              <a:t>Communiquer en externe avec pertinence et efficacité impose de respecter quelques principes simples, comme par exemple s’adresser à l’interne avant de communiquer vers l’extérieur : il n’est jamais bon que les collaborateurs apprennent par voie de presse une nouvelle qui les concerne directement.</a:t>
            </a:r>
          </a:p>
          <a:p>
            <a:r>
              <a:rPr lang="fr-FR" sz="2400" dirty="0" smtClean="0"/>
              <a:t>La communication constitue un maillon essentiel à ne pas négliger. La réussite de votre projet passe par l’élaboration d’une stratégie de communication pour être sûr d’atteindre votre cible.</a:t>
            </a:r>
          </a:p>
          <a:p>
            <a:r>
              <a:rPr lang="fr-FR" sz="2400" dirty="0" smtClean="0"/>
              <a:t> </a:t>
            </a:r>
            <a:endParaRPr lang="fr-F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fr-FR" sz="2800" b="1" dirty="0" smtClean="0">
                <a:solidFill>
                  <a:schemeClr val="tx1"/>
                </a:solidFill>
              </a:rPr>
              <a:t>1-3/ les  différentes  formes  de la  communication externe de de l’entreprise </a:t>
            </a:r>
            <a:r>
              <a:rPr lang="fr-FR" sz="2400" dirty="0" smtClean="0">
                <a:solidFill>
                  <a:srgbClr val="002060"/>
                </a:solidFill>
              </a:rPr>
              <a:t/>
            </a:r>
            <a:br>
              <a:rPr lang="fr-FR" sz="2400" dirty="0" smtClean="0">
                <a:solidFill>
                  <a:srgbClr val="002060"/>
                </a:solidFill>
              </a:rPr>
            </a:br>
            <a:endParaRPr lang="fr-FR" sz="2400" dirty="0"/>
          </a:p>
        </p:txBody>
      </p:sp>
      <p:graphicFrame>
        <p:nvGraphicFramePr>
          <p:cNvPr id="4" name="Espace réservé du contenu 3"/>
          <p:cNvGraphicFramePr>
            <a:graphicFrameLocks noGrp="1"/>
          </p:cNvGraphicFramePr>
          <p:nvPr>
            <p:ph idx="1"/>
          </p:nvPr>
        </p:nvGraphicFramePr>
        <p:xfrm>
          <a:off x="539750" y="1628775"/>
          <a:ext cx="8147050" cy="4727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fr-FR" sz="2800" dirty="0" smtClean="0">
                <a:solidFill>
                  <a:srgbClr val="002060"/>
                </a:solidFill>
              </a:rPr>
              <a:t>1-3/La  stratégie  de la communication  externe  de l’entreprise </a:t>
            </a:r>
            <a:r>
              <a:rPr lang="fr-FR" sz="2000" dirty="0" smtClean="0">
                <a:solidFill>
                  <a:srgbClr val="002060"/>
                </a:solidFill>
              </a:rPr>
              <a:t/>
            </a:r>
            <a:br>
              <a:rPr lang="fr-FR" sz="2000" dirty="0" smtClean="0">
                <a:solidFill>
                  <a:srgbClr val="002060"/>
                </a:solidFill>
              </a:rPr>
            </a:br>
            <a:endParaRPr lang="fr-FR" sz="2000" dirty="0"/>
          </a:p>
        </p:txBody>
      </p:sp>
      <p:sp>
        <p:nvSpPr>
          <p:cNvPr id="3" name="Espace réservé du contenu 2"/>
          <p:cNvSpPr>
            <a:spLocks noGrp="1"/>
          </p:cNvSpPr>
          <p:nvPr>
            <p:ph idx="1"/>
          </p:nvPr>
        </p:nvSpPr>
        <p:spPr>
          <a:xfrm>
            <a:off x="755576" y="1628800"/>
            <a:ext cx="7931224" cy="4726760"/>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r>
              <a:rPr lang="fr-FR" sz="3200" b="1" dirty="0" smtClean="0"/>
              <a:t>Une stratégie qui repose sur 5 points primordiaux</a:t>
            </a:r>
            <a:endParaRPr lang="fr-FR" sz="3200" dirty="0" smtClean="0"/>
          </a:p>
          <a:p>
            <a:r>
              <a:rPr lang="fr-FR" sz="3200" dirty="0" smtClean="0"/>
              <a:t>Analyser la situation et établir un diagnostic afin de mettre en avant les forces et les faiblesses de l’entreprise.</a:t>
            </a:r>
          </a:p>
          <a:p>
            <a:r>
              <a:rPr lang="fr-FR" sz="3200" dirty="0" smtClean="0"/>
              <a:t>choisir un positionnement afin de démarquer l’entreprise d’un monde de plus en plus concurrentiel.</a:t>
            </a:r>
          </a:p>
          <a:p>
            <a:r>
              <a:rPr lang="fr-FR" sz="3200" dirty="0" smtClean="0"/>
              <a:t>définir ses objectifs pour orienter la stratégie d’entreprise et déterminer les moyens de communication les plus appropriés. Les objectifs peuvent être de notoriété, de comportement ou d’image.</a:t>
            </a:r>
          </a:p>
          <a:p>
            <a:r>
              <a:rPr lang="fr-FR" sz="3200" dirty="0" smtClean="0"/>
              <a:t>déterminer ses cibles</a:t>
            </a:r>
          </a:p>
          <a:p>
            <a:r>
              <a:rPr lang="fr-FR" sz="3200" dirty="0" smtClean="0"/>
              <a:t>définir un message qui doit être en accord avec les cibles et les objectifs.</a:t>
            </a:r>
          </a:p>
          <a:p>
            <a:r>
              <a:rPr lang="fr-FR" sz="3200" dirty="0" smtClean="0"/>
              <a:t>choisir des moyens de communications qui vont dépendre des messages, des cibles, des objectifs.</a:t>
            </a:r>
          </a:p>
          <a:p>
            <a:r>
              <a:rPr lang="fr-FR" sz="3200" dirty="0" smtClean="0"/>
              <a:t>La stratégie de communication étant définie, il faut mettre en place un plan de communication, afin d’avoir une vue d’ensemble des outils de communication choisis en fonction de la cible visée. Le plan de communication peut consister à réunir des actions de communication s’inscrivant dans un ensemble cohérent.</a:t>
            </a:r>
          </a:p>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fr-FR" sz="2800" dirty="0" smtClean="0">
                <a:solidFill>
                  <a:schemeClr val="tx1"/>
                </a:solidFill>
              </a:rPr>
              <a:t>1-4/Comment  faire  un  plan  de communication  externe de l’entreprise  </a:t>
            </a:r>
            <a:r>
              <a:rPr lang="fr-FR" sz="2800" dirty="0" smtClean="0">
                <a:solidFill>
                  <a:srgbClr val="002060"/>
                </a:solidFill>
              </a:rPr>
              <a:t/>
            </a:r>
            <a:br>
              <a:rPr lang="fr-FR" sz="2800" dirty="0" smtClean="0">
                <a:solidFill>
                  <a:srgbClr val="002060"/>
                </a:solidFill>
              </a:rPr>
            </a:br>
            <a:endParaRPr lang="fr-FR" sz="2800" dirty="0"/>
          </a:p>
        </p:txBody>
      </p:sp>
      <p:sp>
        <p:nvSpPr>
          <p:cNvPr id="3" name="Espace réservé du contenu 2"/>
          <p:cNvSpPr>
            <a:spLocks noGrp="1"/>
          </p:cNvSpPr>
          <p:nvPr>
            <p:ph idx="1"/>
          </p:nvPr>
        </p:nvSpPr>
        <p:spPr/>
        <p:style>
          <a:lnRef idx="1">
            <a:schemeClr val="dk1"/>
          </a:lnRef>
          <a:fillRef idx="2">
            <a:schemeClr val="dk1"/>
          </a:fillRef>
          <a:effectRef idx="1">
            <a:schemeClr val="dk1"/>
          </a:effectRef>
          <a:fontRef idx="minor">
            <a:schemeClr val="dk1"/>
          </a:fontRef>
        </p:style>
        <p:txBody>
          <a:bodyPr>
            <a:normAutofit fontScale="55000" lnSpcReduction="20000"/>
          </a:bodyPr>
          <a:lstStyle/>
          <a:p>
            <a:r>
              <a:rPr lang="fr-FR" sz="3300" b="1" dirty="0" smtClean="0"/>
              <a:t>La communication est un investissement en argent et en temps. Un plan de communication regroupe l’ensemble des opérations et des actions mises en œuvre sur une période donnée, cela nécessite un suivi des objectifs fixés en amont afin de mesurer l’efficacité de votre plan.</a:t>
            </a:r>
          </a:p>
          <a:p>
            <a:r>
              <a:rPr lang="fr-FR" sz="3300" b="1" dirty="0" smtClean="0"/>
              <a:t>Avant d’établir le plan de communication, vous devez analyser le marché et vous posez les bonnes questions pour déterminer votre budget de communication :</a:t>
            </a:r>
          </a:p>
          <a:p>
            <a:r>
              <a:rPr lang="fr-FR" sz="3300" b="1" dirty="0" smtClean="0"/>
              <a:t>Comment vous situez-vous sur le marché par rapport à la concurrence ?</a:t>
            </a:r>
          </a:p>
          <a:p>
            <a:r>
              <a:rPr lang="fr-FR" sz="3300" b="1" dirty="0" smtClean="0"/>
              <a:t>Quel est l’investissement en temps et en argent que vous pouvez y consacrer ?</a:t>
            </a:r>
          </a:p>
          <a:p>
            <a:r>
              <a:rPr lang="fr-FR" sz="3300" b="1" dirty="0" smtClean="0"/>
              <a:t>Quel est l’état des lieux de votre communication actuelle et les actions mises en place ?</a:t>
            </a:r>
          </a:p>
          <a:p>
            <a:r>
              <a:rPr lang="fr-FR" sz="3300" b="1" dirty="0" smtClean="0"/>
              <a:t>Quelle est l’analyse découlant de votre communication actuelle quant au retour sur investissement ?</a:t>
            </a:r>
          </a:p>
          <a:p>
            <a:r>
              <a:rPr lang="fr-FR" sz="3300" b="1" dirty="0" smtClean="0"/>
              <a:t>Quels sont vos objectifs ?</a:t>
            </a:r>
          </a:p>
          <a:p>
            <a:r>
              <a:rPr lang="fr-FR" sz="3300" b="1" dirty="0" smtClean="0"/>
              <a:t>Quel est le public ciblé par votre communication ?</a:t>
            </a:r>
          </a:p>
          <a:p>
            <a:r>
              <a:rPr lang="fr-FR" sz="3300" b="1" dirty="0" smtClean="0"/>
              <a:t>Quels sont les outils de communication adaptés ?</a:t>
            </a:r>
          </a:p>
          <a:p>
            <a:pPr>
              <a:buNone/>
            </a:pPr>
            <a:endParaRPr lang="fr-FR"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étro">
  <a:themeElements>
    <a:clrScheme name="Mé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é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43</TotalTime>
  <Words>887</Words>
  <Application>Microsoft Office PowerPoint</Application>
  <PresentationFormat>Affichage à l'écran (4:3)</PresentationFormat>
  <Paragraphs>51</Paragraphs>
  <Slides>10</Slides>
  <Notes>3</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Métro</vt:lpstr>
      <vt:lpstr>En seigante  : chahinez  djahnine   email: djahnineines@gmail.com mobile  : 0561289726</vt:lpstr>
      <vt:lpstr>2me  partie  du cours: communication  en  entreprise  </vt:lpstr>
      <vt:lpstr>La  communication  externe  de l’entreprise  </vt:lpstr>
      <vt:lpstr>1-1/Définition  de la communication externe  en entreprise </vt:lpstr>
      <vt:lpstr>1-2/C’est quoi l’intérêt  d’une communication externe  de l’entreprise  </vt:lpstr>
      <vt:lpstr>Diapositive 6</vt:lpstr>
      <vt:lpstr>1-3/ les  différentes  formes  de la  communication externe de de l’entreprise  </vt:lpstr>
      <vt:lpstr>1-3/La  stratégie  de la communication  externe  de l’entreprise  </vt:lpstr>
      <vt:lpstr>1-4/Comment  faire  un  plan  de communication  externe de l’entreprise   </vt:lpstr>
      <vt:lpstr>2- la  communication  commerciale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seigante  : chahinez  djahnine   email: djahnineines@gmail.com mobile  : 0561289726</dc:title>
  <dc:creator>info</dc:creator>
  <cp:lastModifiedBy>info</cp:lastModifiedBy>
  <cp:revision>6</cp:revision>
  <dcterms:created xsi:type="dcterms:W3CDTF">2020-05-05T12:04:16Z</dcterms:created>
  <dcterms:modified xsi:type="dcterms:W3CDTF">2020-05-05T13:04:56Z</dcterms:modified>
</cp:coreProperties>
</file>